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301" r:id="rId9"/>
    <p:sldId id="296" r:id="rId10"/>
    <p:sldId id="298" r:id="rId11"/>
    <p:sldId id="297" r:id="rId12"/>
    <p:sldId id="299" r:id="rId13"/>
    <p:sldId id="300" r:id="rId14"/>
    <p:sldId id="302" r:id="rId15"/>
    <p:sldId id="303" r:id="rId16"/>
    <p:sldId id="304" r:id="rId17"/>
    <p:sldId id="309" r:id="rId18"/>
    <p:sldId id="307" r:id="rId19"/>
    <p:sldId id="308" r:id="rId20"/>
    <p:sldId id="305" r:id="rId21"/>
    <p:sldId id="306" r:id="rId22"/>
    <p:sldId id="310" r:id="rId23"/>
    <p:sldId id="259" r:id="rId24"/>
  </p:sldIdLst>
  <p:sldSz cx="9144000" cy="6858000" type="screen4x3"/>
  <p:notesSz cx="6904038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5pPr>
    <a:lvl6pPr marL="22860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6pPr>
    <a:lvl7pPr marL="27432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7pPr>
    <a:lvl8pPr marL="32004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8pPr>
    <a:lvl9pPr marL="36576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00"/>
    <a:srgbClr val="000066"/>
    <a:srgbClr val="FFFF99"/>
    <a:srgbClr val="969696"/>
    <a:srgbClr val="CCFFFF"/>
    <a:srgbClr val="5C090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9" autoAdjust="0"/>
    <p:restoredTop sz="94671"/>
  </p:normalViewPr>
  <p:slideViewPr>
    <p:cSldViewPr>
      <p:cViewPr varScale="1">
        <p:scale>
          <a:sx n="111" d="100"/>
          <a:sy n="111" d="100"/>
        </p:scale>
        <p:origin x="1637" y="62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3D35F818-8F95-4D4B-8511-C68E4BFDA967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334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7763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379913"/>
            <a:ext cx="5062538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ED3BBFB6-EA16-814E-8BA7-170BD9422392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2113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8739188" y="214313"/>
            <a:ext cx="74612" cy="21431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 sz="800">
                <a:solidFill>
                  <a:srgbClr val="FFFFFF"/>
                </a:solidFill>
                <a:latin typeface="Arial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096000"/>
            <a:ext cx="1381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3276600"/>
            <a:ext cx="77724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572000"/>
            <a:ext cx="64008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 descr="wmologo.jpeg">
            <a:extLst>
              <a:ext uri="{FF2B5EF4-FFF2-40B4-BE49-F238E27FC236}">
                <a16:creationId xmlns:a16="http://schemas.microsoft.com/office/drawing/2014/main" id="{24D8539B-81A7-4A4C-A17B-C3801694FE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78274" y="5949280"/>
            <a:ext cx="826527" cy="864096"/>
          </a:xfrm>
          <a:prstGeom prst="rect">
            <a:avLst/>
          </a:prstGeo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B12F867E-F46D-B640-9878-89A092BEB4C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423991"/>
            <a:ext cx="3200400" cy="281609"/>
          </a:xfrm>
          <a:prstGeom prst="rect">
            <a:avLst/>
          </a:prstGeom>
          <a:ln/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176693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F5C08-9863-464B-8ADE-A89BC4109059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56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5288" y="136525"/>
            <a:ext cx="2170112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75" y="136525"/>
            <a:ext cx="6361113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3E5D2-22FF-DE40-BB45-5904AFD691AA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6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wmologo.jpeg">
            <a:extLst>
              <a:ext uri="{FF2B5EF4-FFF2-40B4-BE49-F238E27FC236}">
                <a16:creationId xmlns:a16="http://schemas.microsoft.com/office/drawing/2014/main" id="{339DB870-604C-FB4B-87C5-C8674B9547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78274" y="5949280"/>
            <a:ext cx="826527" cy="864096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8D8CEE-31C7-534C-80D7-E976BD52BBE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352800" y="6423991"/>
            <a:ext cx="3200400" cy="281609"/>
          </a:xfrm>
          <a:prstGeom prst="rect">
            <a:avLst/>
          </a:prstGeom>
          <a:ln/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77508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6FCB-D23A-A24C-9D82-3F41F4AC5DA0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72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Espace réservé du pied de pag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F4-B06C-C644-947A-3193A300C1B1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616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6F97B-9CFF-B245-85B9-914B1C89C386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1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45999-4989-CE46-9052-5F6CD8C2D654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0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E257F-3AC2-0942-956E-433F540C01CE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67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pied de pag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5DC85-1E39-6F45-8D26-88CB57EE5C7C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5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pied de pag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73388" y="6553200"/>
            <a:ext cx="3200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941DA-054F-A74C-AF1A-5876988B7CF6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98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25" y="776288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36525"/>
            <a:ext cx="8683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1279525"/>
            <a:ext cx="8458200" cy="4891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61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092E5C"/>
                </a:solidFill>
                <a:latin typeface="Arial" charset="0"/>
              </a:defRPr>
            </a:lvl1pPr>
          </a:lstStyle>
          <a:p>
            <a:pPr>
              <a:defRPr/>
            </a:pPr>
            <a:fld id="{27D0F9EB-4EAC-1044-9312-C01285DE51F3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1031" name="Text Box 16"/>
          <p:cNvSpPr txBox="1">
            <a:spLocks noChangeArrowheads="1"/>
          </p:cNvSpPr>
          <p:nvPr/>
        </p:nvSpPr>
        <p:spPr bwMode="auto">
          <a:xfrm>
            <a:off x="333375" y="6219825"/>
            <a:ext cx="1157288" cy="6096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/>
          <p:cNvSpPr txBox="1">
            <a:spLocks noChangeArrowheads="1"/>
          </p:cNvSpPr>
          <p:nvPr/>
        </p:nvSpPr>
        <p:spPr bwMode="auto">
          <a:xfrm>
            <a:off x="1498600" y="6270625"/>
            <a:ext cx="93663" cy="2444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>
                <a:solidFill>
                  <a:schemeClr val="tx2"/>
                </a:solidFill>
                <a:latin typeface="Arial" charset="0"/>
              </a:rPr>
              <a:t>®</a:t>
            </a:r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2BA24E4B-45EF-BC42-BA52-972986B1E73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352800" y="6423991"/>
            <a:ext cx="3200400" cy="281609"/>
          </a:xfrm>
          <a:prstGeom prst="rect">
            <a:avLst/>
          </a:prstGeom>
          <a:ln/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hf sldNum="0" hd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913" indent="-22225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7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6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30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702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74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geoscience.fr/ncl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IDE-information-systems/EnvironmentalSemanticWeb/raw/master/demos/chemical_observation.mp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IDE-information-systems/EnvironmentalSemanticWeb/blob/master/demos/chemical_observation.mp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IDE-information-systems/EnvironmentalSemanticWeb/blob/master/demos/bio_observation.mp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IDE-information-systems/EnvironmentalSemanticWeb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IDE-information-systems/EnvironmentalSemanticWe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GM/BLiv" TargetMode="External"/><Relationship Id="rId2" Type="http://schemas.openxmlformats.org/officeDocument/2006/relationships/hyperlink" Target="https://github.com/INSIDE-information-systems/EnvironmentalSemanticWeb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xternal.opengeospatial.org/twiki_public/GeoScienceDWG/WebHo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.ec.europa.eu/Themes/Data-Specifications/2892" TargetMode="External"/><Relationship Id="rId2" Type="http://schemas.openxmlformats.org/officeDocument/2006/relationships/hyperlink" Target="http://inspire.ec.europa.eu/codeli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spire-regadmin.jrc.ec.europa.eu/ror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vocab-ssn/" TargetMode="External"/><Relationship Id="rId2" Type="http://schemas.openxmlformats.org/officeDocument/2006/relationships/hyperlink" Target="http://defs-dev.opengis.net/sissvoc/lid/resourcelist?baseuri=https://www.opengis.net/def/hy_features/ontology/hy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www.w3.org/2001/sw/wiki/Datalift" TargetMode="External"/><Relationship Id="rId4" Type="http://schemas.openxmlformats.org/officeDocument/2006/relationships/hyperlink" Target="https://www.w3.org/2015/03/inspire/e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276600"/>
            <a:ext cx="8229600" cy="11430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Vocabularies in </a:t>
            </a:r>
            <a:r>
              <a:rPr lang="en-US" dirty="0" smtClean="0"/>
              <a:t>water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/>
              <a:t> freshwater quality measurements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800600"/>
            <a:ext cx="6400800" cy="1143000"/>
          </a:xfrm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Ninth Hydrology DWG </a:t>
            </a:r>
            <a:r>
              <a:rPr lang="en-US" altLang="en-US" dirty="0" smtClean="0">
                <a:ea typeface="MS PGothic" charset="-128"/>
              </a:rPr>
              <a:t>Workshop</a:t>
            </a:r>
            <a:endParaRPr lang="en-US" altLang="en-US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Geneva, Switzerland</a:t>
            </a:r>
          </a:p>
          <a:p>
            <a:r>
              <a:rPr lang="en-US" altLang="en-US" dirty="0" err="1" smtClean="0">
                <a:ea typeface="MS PGothic" charset="-128"/>
              </a:rPr>
              <a:t>S.Grellet</a:t>
            </a:r>
            <a:r>
              <a:rPr lang="en-US" altLang="en-US" dirty="0" smtClean="0">
                <a:ea typeface="MS PGothic" charset="-128"/>
              </a:rPr>
              <a:t> - BRGM</a:t>
            </a:r>
            <a:endParaRPr lang="en-US" altLang="en-US" dirty="0">
              <a:ea typeface="MS PGothic" charset="-128"/>
            </a:endParaRPr>
          </a:p>
          <a:p>
            <a:r>
              <a:rPr lang="en-US" altLang="en-US" dirty="0" smtClean="0">
                <a:ea typeface="MS PGothic" charset="-128"/>
              </a:rPr>
              <a:t>19 </a:t>
            </a:r>
            <a:r>
              <a:rPr lang="en-US" altLang="en-US" dirty="0">
                <a:ea typeface="MS PGothic" charset="-128"/>
              </a:rPr>
              <a:t>September 2018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181" y="125389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  <p:pic>
        <p:nvPicPr>
          <p:cNvPr id="1026" name="Picture 2" descr="WMO headquarters in Geneva (Source DWD)">
            <a:extLst>
              <a:ext uri="{FF2B5EF4-FFF2-40B4-BE49-F238E27FC236}">
                <a16:creationId xmlns:a16="http://schemas.microsoft.com/office/drawing/2014/main" id="{599E768C-2424-D042-929A-B0B91ADEF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/>
          <a:stretch/>
        </p:blipFill>
        <p:spPr bwMode="auto">
          <a:xfrm>
            <a:off x="3429000" y="1028700"/>
            <a:ext cx="2498271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280054"/>
            <a:ext cx="1311094" cy="7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en-US" dirty="0" smtClean="0"/>
              <a:t>Chemistry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Ellipse 4"/>
          <p:cNvSpPr/>
          <p:nvPr/>
        </p:nvSpPr>
        <p:spPr>
          <a:xfrm>
            <a:off x="1600200" y="3429000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Sandre PAR/1340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791200" y="2157759"/>
            <a:ext cx="21945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CHEBI/17632</a:t>
            </a:r>
          </a:p>
        </p:txBody>
      </p:sp>
      <p:sp>
        <p:nvSpPr>
          <p:cNvPr id="7" name="Ellipse 6"/>
          <p:cNvSpPr/>
          <p:nvPr/>
        </p:nvSpPr>
        <p:spPr>
          <a:xfrm>
            <a:off x="5791200" y="3402332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ChemID</a:t>
            </a:r>
            <a:r>
              <a:rPr lang="fr-FR" dirty="0"/>
              <a:t>+/14797-55-8 </a:t>
            </a:r>
          </a:p>
        </p:txBody>
      </p:sp>
      <p:sp>
        <p:nvSpPr>
          <p:cNvPr id="8" name="Ellipse 7"/>
          <p:cNvSpPr/>
          <p:nvPr/>
        </p:nvSpPr>
        <p:spPr>
          <a:xfrm>
            <a:off x="5844540" y="4547240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PubChem</a:t>
            </a:r>
            <a:r>
              <a:rPr lang="fr-FR" dirty="0" smtClean="0"/>
              <a:t>/943 </a:t>
            </a:r>
          </a:p>
        </p:txBody>
      </p:sp>
      <p:cxnSp>
        <p:nvCxnSpPr>
          <p:cNvPr id="9" name="Connecteur droit avec flèche 8"/>
          <p:cNvCxnSpPr>
            <a:stCxn id="7" idx="6"/>
            <a:endCxn id="6" idx="6"/>
          </p:cNvCxnSpPr>
          <p:nvPr/>
        </p:nvCxnSpPr>
        <p:spPr>
          <a:xfrm flipV="1">
            <a:off x="7932420" y="2614959"/>
            <a:ext cx="53340" cy="1244573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6"/>
            <a:endCxn id="7" idx="2"/>
          </p:cNvCxnSpPr>
          <p:nvPr/>
        </p:nvCxnSpPr>
        <p:spPr>
          <a:xfrm flipV="1">
            <a:off x="3139440" y="3859532"/>
            <a:ext cx="2651760" cy="2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8"/>
          <p:cNvCxnSpPr>
            <a:stCxn id="7" idx="6"/>
            <a:endCxn id="8" idx="6"/>
          </p:cNvCxnSpPr>
          <p:nvPr/>
        </p:nvCxnSpPr>
        <p:spPr>
          <a:xfrm>
            <a:off x="7932420" y="3859532"/>
            <a:ext cx="53340" cy="1144908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720508" y="3685015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05840" y="3859532"/>
            <a:ext cx="4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 rot="19221302">
            <a:off x="850697" y="3670995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Nitrate »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2103860" y="42915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fr-FR"/>
              <a:t>https://data.geoscience.fr/ncl/par/1340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554344" y="3048000"/>
            <a:ext cx="3616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http://purl.obolibrary.org/obo/CHEBI_17632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982842" y="4201360"/>
            <a:ext cx="4301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https://chem.nlm.nih.gov/chemidplus/rn/14797-55-8 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168580" y="5393176"/>
            <a:ext cx="4033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https://pubchem.ncbi.nlm.nih.gov/compound/943</a:t>
            </a:r>
          </a:p>
        </p:txBody>
      </p:sp>
    </p:spTree>
    <p:extLst>
      <p:ext uri="{BB962C8B-B14F-4D97-AF65-F5344CB8AC3E}">
        <p14:creationId xmlns:p14="http://schemas.microsoft.com/office/powerpoint/2010/main" val="263786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en-US" dirty="0" smtClean="0"/>
              <a:t>Taxon naming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Ellipse 4"/>
          <p:cNvSpPr/>
          <p:nvPr/>
        </p:nvSpPr>
        <p:spPr>
          <a:xfrm>
            <a:off x="1813560" y="3352800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Sandre APT/2221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859780" y="1955629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MNHN </a:t>
            </a:r>
            <a:r>
              <a:rPr lang="fr-FR" dirty="0" smtClean="0"/>
              <a:t>TAXREF-LD/67778</a:t>
            </a:r>
          </a:p>
        </p:txBody>
      </p:sp>
      <p:sp>
        <p:nvSpPr>
          <p:cNvPr id="7" name="Ellipse 6"/>
          <p:cNvSpPr/>
          <p:nvPr/>
        </p:nvSpPr>
        <p:spPr>
          <a:xfrm>
            <a:off x="5908915" y="3746997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WoRMS</a:t>
            </a:r>
            <a:r>
              <a:rPr lang="fr-FR" dirty="0"/>
              <a:t>/ </a:t>
            </a:r>
            <a:r>
              <a:rPr lang="fr-FR" dirty="0" smtClean="0"/>
              <a:t>293723</a:t>
            </a:r>
          </a:p>
        </p:txBody>
      </p:sp>
      <p:sp>
        <p:nvSpPr>
          <p:cNvPr id="8" name="ZoneTexte 7"/>
          <p:cNvSpPr txBox="1"/>
          <p:nvPr/>
        </p:nvSpPr>
        <p:spPr>
          <a:xfrm rot="19221302">
            <a:off x="501699" y="3621463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</a:t>
            </a:r>
            <a:r>
              <a:rPr lang="fr-FR" dirty="0" err="1" smtClean="0"/>
              <a:t>Salmo</a:t>
            </a:r>
            <a:r>
              <a:rPr lang="fr-FR" dirty="0" smtClean="0"/>
              <a:t> </a:t>
            </a:r>
            <a:r>
              <a:rPr lang="fr-FR" dirty="0" err="1" smtClean="0"/>
              <a:t>trutta</a:t>
            </a:r>
            <a:r>
              <a:rPr lang="fr-FR" dirty="0" smtClean="0"/>
              <a:t> </a:t>
            </a:r>
            <a:r>
              <a:rPr lang="fr-FR" dirty="0" err="1" smtClean="0"/>
              <a:t>fario</a:t>
            </a:r>
            <a:r>
              <a:rPr lang="fr-FR" dirty="0" smtClean="0"/>
              <a:t> »</a:t>
            </a:r>
            <a:endParaRPr lang="fr-FR" dirty="0"/>
          </a:p>
        </p:txBody>
      </p:sp>
      <p:cxnSp>
        <p:nvCxnSpPr>
          <p:cNvPr id="9" name="Connecteur droit avec flèche 8"/>
          <p:cNvCxnSpPr>
            <a:stCxn id="5" idx="6"/>
            <a:endCxn id="7" idx="2"/>
          </p:cNvCxnSpPr>
          <p:nvPr/>
        </p:nvCxnSpPr>
        <p:spPr>
          <a:xfrm>
            <a:off x="3352800" y="3810000"/>
            <a:ext cx="2556115" cy="39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6"/>
            <a:endCxn id="6" idx="2"/>
          </p:cNvCxnSpPr>
          <p:nvPr/>
        </p:nvCxnSpPr>
        <p:spPr>
          <a:xfrm flipV="1">
            <a:off x="3352800" y="2412829"/>
            <a:ext cx="2506980" cy="139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8"/>
          <p:cNvCxnSpPr>
            <a:stCxn id="6" idx="6"/>
            <a:endCxn id="7" idx="6"/>
          </p:cNvCxnSpPr>
          <p:nvPr/>
        </p:nvCxnSpPr>
        <p:spPr>
          <a:xfrm>
            <a:off x="8001000" y="2412829"/>
            <a:ext cx="49135" cy="1791368"/>
          </a:xfrm>
          <a:prstGeom prst="curvedConnector3">
            <a:avLst>
              <a:gd name="adj1" fmla="val 56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72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en-US" dirty="0" smtClean="0"/>
              <a:t>Taxon naming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Ellipse 4"/>
          <p:cNvSpPr/>
          <p:nvPr/>
        </p:nvSpPr>
        <p:spPr>
          <a:xfrm>
            <a:off x="1813560" y="3352800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Sandre APT/2221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859780" y="1955629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MNHN </a:t>
            </a:r>
            <a:r>
              <a:rPr lang="fr-FR" dirty="0" smtClean="0"/>
              <a:t>TAXREF-LD/67778</a:t>
            </a:r>
          </a:p>
        </p:txBody>
      </p:sp>
      <p:sp>
        <p:nvSpPr>
          <p:cNvPr id="7" name="Ellipse 6"/>
          <p:cNvSpPr/>
          <p:nvPr/>
        </p:nvSpPr>
        <p:spPr>
          <a:xfrm>
            <a:off x="5908915" y="3746997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WoRMS</a:t>
            </a:r>
            <a:r>
              <a:rPr lang="fr-FR" dirty="0"/>
              <a:t>/ </a:t>
            </a:r>
            <a:r>
              <a:rPr lang="fr-FR" dirty="0" smtClean="0"/>
              <a:t>293723</a:t>
            </a:r>
          </a:p>
        </p:txBody>
      </p:sp>
      <p:sp>
        <p:nvSpPr>
          <p:cNvPr id="8" name="ZoneTexte 7"/>
          <p:cNvSpPr txBox="1"/>
          <p:nvPr/>
        </p:nvSpPr>
        <p:spPr>
          <a:xfrm rot="19221302">
            <a:off x="501699" y="3621463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</a:t>
            </a:r>
            <a:r>
              <a:rPr lang="fr-FR" dirty="0" err="1" smtClean="0"/>
              <a:t>Salmo</a:t>
            </a:r>
            <a:r>
              <a:rPr lang="fr-FR" dirty="0" smtClean="0"/>
              <a:t> </a:t>
            </a:r>
            <a:r>
              <a:rPr lang="fr-FR" dirty="0" err="1" smtClean="0"/>
              <a:t>trutta</a:t>
            </a:r>
            <a:r>
              <a:rPr lang="fr-FR" dirty="0" smtClean="0"/>
              <a:t> </a:t>
            </a:r>
            <a:r>
              <a:rPr lang="fr-FR" dirty="0" err="1" smtClean="0"/>
              <a:t>fario</a:t>
            </a:r>
            <a:r>
              <a:rPr lang="fr-FR" dirty="0" smtClean="0"/>
              <a:t> »</a:t>
            </a:r>
            <a:endParaRPr lang="fr-FR" dirty="0"/>
          </a:p>
        </p:txBody>
      </p:sp>
      <p:cxnSp>
        <p:nvCxnSpPr>
          <p:cNvPr id="9" name="Connecteur droit avec flèche 8"/>
          <p:cNvCxnSpPr>
            <a:stCxn id="5" idx="6"/>
            <a:endCxn id="7" idx="2"/>
          </p:cNvCxnSpPr>
          <p:nvPr/>
        </p:nvCxnSpPr>
        <p:spPr>
          <a:xfrm>
            <a:off x="3352800" y="3810000"/>
            <a:ext cx="2556115" cy="39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6"/>
            <a:endCxn id="6" idx="2"/>
          </p:cNvCxnSpPr>
          <p:nvPr/>
        </p:nvCxnSpPr>
        <p:spPr>
          <a:xfrm flipV="1">
            <a:off x="3352800" y="2412829"/>
            <a:ext cx="2506980" cy="139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447800" y="4328661"/>
            <a:ext cx="2497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https://data.geoscience.fr/ncl/apt/2221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861987" y="2823062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http://taxref.mnhn.fr/lod/name/67778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676384" y="4681694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http://</a:t>
            </a:r>
            <a:r>
              <a:rPr lang="fr-FR" dirty="0" smtClean="0"/>
              <a:t>www.marinespecies.org/aphia.php?</a:t>
            </a:r>
          </a:p>
          <a:p>
            <a:r>
              <a:rPr lang="fr-FR" dirty="0" smtClean="0"/>
              <a:t>p=</a:t>
            </a:r>
            <a:r>
              <a:rPr lang="fr-FR" dirty="0" err="1" smtClean="0"/>
              <a:t>taxdetails&amp;id</a:t>
            </a:r>
            <a:r>
              <a:rPr lang="fr-FR" dirty="0" smtClean="0"/>
              <a:t>=293723</a:t>
            </a:r>
            <a:endParaRPr lang="fr-FR" dirty="0"/>
          </a:p>
        </p:txBody>
      </p:sp>
      <p:cxnSp>
        <p:nvCxnSpPr>
          <p:cNvPr id="15" name="Connecteur droit avec flèche 8"/>
          <p:cNvCxnSpPr/>
          <p:nvPr/>
        </p:nvCxnSpPr>
        <p:spPr>
          <a:xfrm>
            <a:off x="8001000" y="2412829"/>
            <a:ext cx="49135" cy="1791368"/>
          </a:xfrm>
          <a:prstGeom prst="curvedConnector3">
            <a:avLst>
              <a:gd name="adj1" fmla="val 56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 rot="533866">
            <a:off x="4003400" y="3770429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 rot="19839862">
            <a:off x="3982902" y="285696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851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en-US" dirty="0" smtClean="0"/>
              <a:t>Taxon naming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Ellipse 4"/>
          <p:cNvSpPr/>
          <p:nvPr/>
        </p:nvSpPr>
        <p:spPr>
          <a:xfrm>
            <a:off x="1813560" y="2844971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Sandre APT/2221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039043" y="1587459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MNHN </a:t>
            </a:r>
            <a:r>
              <a:rPr lang="fr-FR" dirty="0" smtClean="0"/>
              <a:t>TAXREF-LD/67778</a:t>
            </a:r>
          </a:p>
        </p:txBody>
      </p:sp>
      <p:sp>
        <p:nvSpPr>
          <p:cNvPr id="7" name="Ellipse 6"/>
          <p:cNvSpPr/>
          <p:nvPr/>
        </p:nvSpPr>
        <p:spPr>
          <a:xfrm>
            <a:off x="5046297" y="290201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WoRMS</a:t>
            </a:r>
            <a:r>
              <a:rPr lang="fr-FR" dirty="0"/>
              <a:t>/ </a:t>
            </a:r>
            <a:r>
              <a:rPr lang="fr-FR" dirty="0" smtClean="0"/>
              <a:t>293723</a:t>
            </a:r>
          </a:p>
        </p:txBody>
      </p:sp>
      <p:sp>
        <p:nvSpPr>
          <p:cNvPr id="8" name="ZoneTexte 7"/>
          <p:cNvSpPr txBox="1"/>
          <p:nvPr/>
        </p:nvSpPr>
        <p:spPr>
          <a:xfrm rot="19221302">
            <a:off x="501699" y="3113634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</a:t>
            </a:r>
            <a:r>
              <a:rPr lang="fr-FR" dirty="0" err="1" smtClean="0"/>
              <a:t>Salmo</a:t>
            </a:r>
            <a:r>
              <a:rPr lang="fr-FR" dirty="0" smtClean="0"/>
              <a:t> </a:t>
            </a:r>
            <a:r>
              <a:rPr lang="fr-FR" dirty="0" err="1" smtClean="0"/>
              <a:t>trutta</a:t>
            </a:r>
            <a:r>
              <a:rPr lang="fr-FR" dirty="0" smtClean="0"/>
              <a:t> </a:t>
            </a:r>
            <a:r>
              <a:rPr lang="fr-FR" dirty="0" err="1" smtClean="0"/>
              <a:t>fario</a:t>
            </a:r>
            <a:r>
              <a:rPr lang="fr-FR" dirty="0" smtClean="0"/>
              <a:t> »</a:t>
            </a:r>
            <a:endParaRPr lang="fr-FR" dirty="0"/>
          </a:p>
        </p:txBody>
      </p:sp>
      <p:cxnSp>
        <p:nvCxnSpPr>
          <p:cNvPr id="9" name="Connecteur droit avec flèche 8"/>
          <p:cNvCxnSpPr>
            <a:stCxn id="5" idx="6"/>
            <a:endCxn id="7" idx="2"/>
          </p:cNvCxnSpPr>
          <p:nvPr/>
        </p:nvCxnSpPr>
        <p:spPr>
          <a:xfrm>
            <a:off x="3352800" y="3302171"/>
            <a:ext cx="1693497" cy="57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endCxn id="6" idx="2"/>
          </p:cNvCxnSpPr>
          <p:nvPr/>
        </p:nvCxnSpPr>
        <p:spPr>
          <a:xfrm flipV="1">
            <a:off x="3394365" y="2044659"/>
            <a:ext cx="1644678" cy="123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5257800" y="429887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IFREMER (French Marine Agency) </a:t>
            </a:r>
            <a:r>
              <a:rPr lang="fr-FR" dirty="0"/>
              <a:t>/ Quadrige² </a:t>
            </a:r>
            <a:r>
              <a:rPr lang="fr-FR" dirty="0" smtClean="0"/>
              <a:t> </a:t>
            </a:r>
            <a:r>
              <a:rPr lang="fr-FR" dirty="0"/>
              <a:t>/ 126281</a:t>
            </a:r>
            <a:endParaRPr lang="fr-FR" dirty="0" smtClean="0"/>
          </a:p>
        </p:txBody>
      </p:sp>
      <p:sp>
        <p:nvSpPr>
          <p:cNvPr id="16" name="Ellipse 15"/>
          <p:cNvSpPr/>
          <p:nvPr/>
        </p:nvSpPr>
        <p:spPr>
          <a:xfrm>
            <a:off x="7025412" y="356281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</a:t>
            </a:r>
            <a:r>
              <a:rPr lang="fr-FR" dirty="0" smtClean="0"/>
              <a:t>BIF</a:t>
            </a:r>
          </a:p>
        </p:txBody>
      </p:sp>
      <p:sp>
        <p:nvSpPr>
          <p:cNvPr id="18" name="Ellipse 17"/>
          <p:cNvSpPr/>
          <p:nvPr/>
        </p:nvSpPr>
        <p:spPr>
          <a:xfrm>
            <a:off x="4884192" y="5312047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Catalogue of Life</a:t>
            </a:r>
          </a:p>
        </p:txBody>
      </p:sp>
      <p:sp>
        <p:nvSpPr>
          <p:cNvPr id="19" name="Ellipse 18"/>
          <p:cNvSpPr/>
          <p:nvPr/>
        </p:nvSpPr>
        <p:spPr>
          <a:xfrm>
            <a:off x="3384198" y="521327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Encyclopedia</a:t>
            </a:r>
            <a:r>
              <a:rPr lang="fr-FR" dirty="0" smtClean="0"/>
              <a:t> of Life</a:t>
            </a:r>
          </a:p>
        </p:txBody>
      </p:sp>
      <p:sp>
        <p:nvSpPr>
          <p:cNvPr id="20" name="Ellipse 19"/>
          <p:cNvSpPr/>
          <p:nvPr/>
        </p:nvSpPr>
        <p:spPr>
          <a:xfrm>
            <a:off x="4118496" y="5896211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EUNOMEN PESI</a:t>
            </a:r>
          </a:p>
        </p:txBody>
      </p:sp>
      <p:cxnSp>
        <p:nvCxnSpPr>
          <p:cNvPr id="21" name="Connecteur droit avec flèche 20"/>
          <p:cNvCxnSpPr>
            <a:stCxn id="5" idx="6"/>
            <a:endCxn id="15" idx="2"/>
          </p:cNvCxnSpPr>
          <p:nvPr/>
        </p:nvCxnSpPr>
        <p:spPr>
          <a:xfrm>
            <a:off x="3352800" y="3302171"/>
            <a:ext cx="1905000" cy="145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5" idx="6"/>
            <a:endCxn id="18" idx="2"/>
          </p:cNvCxnSpPr>
          <p:nvPr/>
        </p:nvCxnSpPr>
        <p:spPr>
          <a:xfrm>
            <a:off x="3352800" y="3302171"/>
            <a:ext cx="1531392" cy="246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 rot="3428614">
            <a:off x="3610918" y="437143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dirty="0" err="1" smtClean="0"/>
              <a:t>ToBe</a:t>
            </a:r>
            <a:r>
              <a:rPr lang="fr-FR" dirty="0" smtClean="0"/>
              <a:t> </a:t>
            </a:r>
            <a:r>
              <a:rPr lang="fr-FR" dirty="0" err="1" smtClean="0"/>
              <a:t>refined</a:t>
            </a:r>
            <a:endParaRPr lang="fr-FR" dirty="0" smtClean="0"/>
          </a:p>
        </p:txBody>
      </p:sp>
      <p:cxnSp>
        <p:nvCxnSpPr>
          <p:cNvPr id="27" name="Connecteur droit avec flèche 8"/>
          <p:cNvCxnSpPr>
            <a:stCxn id="6" idx="6"/>
            <a:endCxn id="7" idx="6"/>
          </p:cNvCxnSpPr>
          <p:nvPr/>
        </p:nvCxnSpPr>
        <p:spPr>
          <a:xfrm>
            <a:off x="7180263" y="2044659"/>
            <a:ext cx="7254" cy="1314556"/>
          </a:xfrm>
          <a:prstGeom prst="curvedConnector3">
            <a:avLst>
              <a:gd name="adj1" fmla="val 325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8"/>
          <p:cNvCxnSpPr>
            <a:stCxn id="6" idx="6"/>
            <a:endCxn id="16" idx="0"/>
          </p:cNvCxnSpPr>
          <p:nvPr/>
        </p:nvCxnSpPr>
        <p:spPr>
          <a:xfrm>
            <a:off x="7180263" y="2044659"/>
            <a:ext cx="915759" cy="15181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7002780" y="96949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AlgeaBase</a:t>
            </a:r>
            <a:endParaRPr lang="fr-FR" dirty="0" smtClean="0"/>
          </a:p>
        </p:txBody>
      </p:sp>
      <p:cxnSp>
        <p:nvCxnSpPr>
          <p:cNvPr id="43" name="Connecteur droit avec flèche 8"/>
          <p:cNvCxnSpPr>
            <a:stCxn id="6" idx="6"/>
            <a:endCxn id="38" idx="4"/>
          </p:cNvCxnSpPr>
          <p:nvPr/>
        </p:nvCxnSpPr>
        <p:spPr>
          <a:xfrm flipV="1">
            <a:off x="7180263" y="1883895"/>
            <a:ext cx="893127" cy="1607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784164" y="3115579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 rot="19435206">
            <a:off x="3581573" y="2404061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 rot="2341611">
            <a:off x="3933847" y="3944523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skos</a:t>
            </a:r>
            <a:r>
              <a:rPr lang="fr-FR" b="0" dirty="0" err="1"/>
              <a:t>:</a:t>
            </a:r>
            <a:r>
              <a:rPr lang="fr-FR" dirty="0" err="1"/>
              <a:t>exactMatch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439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fr-FR" dirty="0" smtClean="0"/>
              <a:t>Content </a:t>
            </a:r>
            <a:r>
              <a:rPr lang="fr-FR" dirty="0" err="1" smtClean="0"/>
              <a:t>exposed</a:t>
            </a:r>
            <a:r>
              <a:rPr lang="fr-FR" dirty="0" smtClean="0"/>
              <a:t> in a </a:t>
            </a:r>
            <a:r>
              <a:rPr lang="fr-FR" dirty="0" err="1" smtClean="0"/>
              <a:t>linked</a:t>
            </a:r>
            <a:r>
              <a:rPr lang="fr-FR" dirty="0" smtClean="0"/>
              <a:t> data </a:t>
            </a:r>
            <a:r>
              <a:rPr lang="fr-FR" dirty="0" err="1" smtClean="0"/>
              <a:t>registry</a:t>
            </a:r>
            <a:endParaRPr lang="fr-FR" dirty="0" smtClean="0"/>
          </a:p>
          <a:p>
            <a:pPr lvl="2"/>
            <a:r>
              <a:rPr lang="fr-FR" dirty="0">
                <a:hlinkClick r:id="rId2"/>
              </a:rPr>
              <a:t>https://data.geoscience.fr/ncl</a:t>
            </a:r>
            <a:r>
              <a:rPr lang="fr-FR" dirty="0" smtClean="0">
                <a:hlinkClick r:id="rId2"/>
              </a:rPr>
              <a:t>/</a:t>
            </a:r>
            <a:r>
              <a:rPr lang="fr-FR" dirty="0" smtClean="0"/>
              <a:t> </a:t>
            </a:r>
          </a:p>
          <a:p>
            <a:pPr lvl="2"/>
            <a:endParaRPr lang="fr-FR" dirty="0"/>
          </a:p>
          <a:p>
            <a:pPr lvl="1"/>
            <a:r>
              <a:rPr lang="fr-FR" dirty="0" err="1" smtClean="0"/>
              <a:t>Result</a:t>
            </a:r>
            <a:endParaRPr lang="fr-FR" dirty="0" smtClean="0"/>
          </a:p>
          <a:p>
            <a:pPr lvl="2"/>
            <a:r>
              <a:rPr lang="fr-FR" dirty="0" smtClean="0"/>
              <a:t>Hard to have an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reference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</a:p>
          <a:p>
            <a:pPr lvl="3"/>
            <a:r>
              <a:rPr lang="fr-FR" dirty="0" smtClean="0"/>
              <a:t>Is </a:t>
            </a:r>
            <a:r>
              <a:rPr lang="fr-FR" dirty="0" err="1" smtClean="0"/>
              <a:t>community</a:t>
            </a:r>
            <a:r>
              <a:rPr lang="fr-FR" dirty="0" smtClean="0"/>
              <a:t> </a:t>
            </a:r>
            <a:r>
              <a:rPr lang="fr-FR" dirty="0" err="1" smtClean="0"/>
              <a:t>endorsed</a:t>
            </a:r>
            <a:endParaRPr lang="fr-FR" dirty="0" smtClean="0"/>
          </a:p>
          <a:p>
            <a:pPr lvl="3"/>
            <a:r>
              <a:rPr lang="fr-FR" dirty="0" smtClean="0"/>
              <a:t>Have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r>
              <a:rPr lang="fr-FR" dirty="0" smtClean="0"/>
              <a:t> scope</a:t>
            </a:r>
          </a:p>
          <a:p>
            <a:pPr lvl="3"/>
            <a:r>
              <a:rPr lang="fr-FR" dirty="0" err="1" smtClean="0"/>
              <a:t>Provides</a:t>
            </a:r>
            <a:r>
              <a:rPr lang="fr-FR" dirty="0" smtClean="0"/>
              <a:t> </a:t>
            </a:r>
            <a:r>
              <a:rPr lang="fr-FR" dirty="0" err="1" smtClean="0"/>
              <a:t>resolvables</a:t>
            </a:r>
            <a:r>
              <a:rPr lang="fr-FR" dirty="0" smtClean="0"/>
              <a:t> URI and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semantic</a:t>
            </a:r>
            <a:r>
              <a:rPr lang="fr-FR" dirty="0" smtClean="0"/>
              <a:t> web artefacts (SPARQL </a:t>
            </a:r>
            <a:r>
              <a:rPr lang="fr-FR" dirty="0" err="1" smtClean="0"/>
              <a:t>endpoint</a:t>
            </a:r>
            <a:r>
              <a:rPr lang="fr-FR" dirty="0" smtClean="0"/>
              <a:t>, content </a:t>
            </a:r>
            <a:r>
              <a:rPr lang="fr-FR" dirty="0" err="1" smtClean="0"/>
              <a:t>negociation</a:t>
            </a:r>
            <a:r>
              <a:rPr lang="fr-FR" dirty="0" smtClean="0"/>
              <a:t>,…)</a:t>
            </a:r>
          </a:p>
          <a:p>
            <a:pPr lvl="3"/>
            <a:endParaRPr lang="fr-FR" dirty="0" smtClean="0"/>
          </a:p>
          <a:p>
            <a:pPr lvl="2"/>
            <a:r>
              <a:rPr lang="fr-FR" dirty="0" err="1" smtClean="0"/>
              <a:t>Sometimes</a:t>
            </a:r>
            <a:r>
              <a:rPr lang="fr-FR" dirty="0" smtClean="0"/>
              <a:t> one alignement </a:t>
            </a:r>
            <a:r>
              <a:rPr lang="fr-FR" dirty="0" err="1" smtClean="0"/>
              <a:t>provided</a:t>
            </a:r>
            <a:r>
              <a:rPr lang="fr-FR" dirty="0" smtClean="0"/>
              <a:t> a </a:t>
            </a:r>
            <a:r>
              <a:rPr lang="fr-FR" dirty="0" err="1" smtClean="0"/>
              <a:t>hook</a:t>
            </a:r>
            <a:r>
              <a:rPr lang="fr-FR" dirty="0" smtClean="0"/>
              <a:t> to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repo in a </a:t>
            </a:r>
            <a:r>
              <a:rPr lang="fr-FR" dirty="0" err="1" smtClean="0"/>
              <a:t>given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endParaRPr lang="fr-FR" dirty="0" smtClean="0"/>
          </a:p>
          <a:p>
            <a:pPr lvl="3"/>
            <a:r>
              <a:rPr lang="fr-FR" dirty="0" smtClean="0"/>
              <a:t>Ex : </a:t>
            </a:r>
            <a:r>
              <a:rPr lang="fr-FR" dirty="0" err="1" smtClean="0"/>
              <a:t>chemical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(</a:t>
            </a:r>
            <a:r>
              <a:rPr lang="fr-FR" dirty="0" err="1" smtClean="0"/>
              <a:t>ChemId</a:t>
            </a:r>
            <a:r>
              <a:rPr lang="fr-FR" dirty="0" smtClean="0"/>
              <a:t>+)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44185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dirty="0"/>
              <a:t>/ apply the approach on top of the French river quality database</a:t>
            </a:r>
          </a:p>
          <a:p>
            <a:pPr lvl="1"/>
            <a:r>
              <a:rPr lang="fr-FR" dirty="0" smtClean="0"/>
              <a:t>Water </a:t>
            </a:r>
            <a:r>
              <a:rPr lang="fr-FR" dirty="0" err="1" smtClean="0"/>
              <a:t>quality</a:t>
            </a:r>
            <a:r>
              <a:rPr lang="fr-FR" dirty="0" smtClean="0"/>
              <a:t> observation</a:t>
            </a:r>
          </a:p>
          <a:p>
            <a:pPr lvl="2"/>
            <a:r>
              <a:rPr lang="fr-FR" dirty="0" smtClean="0"/>
              <a:t>SOSA/O&amp;M</a:t>
            </a:r>
          </a:p>
          <a:p>
            <a:pPr lvl="2"/>
            <a:endParaRPr lang="fr-FR" dirty="0"/>
          </a:p>
          <a:p>
            <a:pPr lvl="1"/>
            <a:r>
              <a:rPr lang="en-US" dirty="0" smtClean="0"/>
              <a:t>A lot of related observations</a:t>
            </a:r>
          </a:p>
          <a:p>
            <a:pPr lvl="2"/>
            <a:r>
              <a:rPr lang="en-US" dirty="0" smtClean="0"/>
              <a:t>Simplified 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Rectangle à coins arrondis 4"/>
          <p:cNvSpPr/>
          <p:nvPr/>
        </p:nvSpPr>
        <p:spPr bwMode="auto">
          <a:xfrm>
            <a:off x="6324600" y="4191000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/>
              <a:t>Taxon </a:t>
            </a:r>
            <a:r>
              <a:rPr lang="fr-FR" dirty="0" err="1" smtClean="0"/>
              <a:t>field</a:t>
            </a:r>
            <a:r>
              <a:rPr lang="fr-FR" dirty="0" smtClean="0"/>
              <a:t> observation (I </a:t>
            </a:r>
            <a:r>
              <a:rPr lang="fr-FR" dirty="0" err="1" smtClean="0"/>
              <a:t>counted</a:t>
            </a:r>
            <a:r>
              <a:rPr lang="fr-FR" dirty="0" smtClean="0"/>
              <a:t> a </a:t>
            </a:r>
            <a:r>
              <a:rPr lang="fr-FR" dirty="0" err="1" smtClean="0"/>
              <a:t>Eel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3962400" y="4191000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/>
              <a:t>Taxon </a:t>
            </a:r>
            <a:r>
              <a:rPr lang="fr-FR" dirty="0" smtClean="0"/>
              <a:t>score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533400" y="4191000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 smtClean="0"/>
              <a:t>Taxon indice (ex : river </a:t>
            </a:r>
            <a:r>
              <a:rPr lang="fr-FR" dirty="0" err="1" smtClean="0"/>
              <a:t>fish</a:t>
            </a:r>
            <a:r>
              <a:rPr lang="fr-FR" dirty="0" smtClean="0"/>
              <a:t> indice)</a:t>
            </a:r>
            <a:endParaRPr lang="fr-FR" dirty="0"/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6376759" y="5079689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/>
              <a:t>Taxon </a:t>
            </a:r>
            <a:r>
              <a:rPr lang="fr-FR" dirty="0" err="1" smtClean="0"/>
              <a:t>field</a:t>
            </a:r>
            <a:r>
              <a:rPr lang="fr-FR" dirty="0" smtClean="0"/>
              <a:t> observation (I </a:t>
            </a:r>
            <a:r>
              <a:rPr lang="fr-FR" dirty="0" err="1" smtClean="0"/>
              <a:t>counted</a:t>
            </a:r>
            <a:r>
              <a:rPr lang="fr-FR" dirty="0" smtClean="0"/>
              <a:t> 2 </a:t>
            </a:r>
            <a:r>
              <a:rPr lang="fr-FR" dirty="0" err="1" smtClean="0"/>
              <a:t>Salmo</a:t>
            </a:r>
            <a:r>
              <a:rPr lang="fr-FR" dirty="0" smtClean="0"/>
              <a:t> </a:t>
            </a:r>
            <a:r>
              <a:rPr lang="fr-FR" dirty="0" err="1" smtClean="0"/>
              <a:t>trutta</a:t>
            </a:r>
            <a:r>
              <a:rPr lang="fr-FR" dirty="0" smtClean="0"/>
              <a:t> </a:t>
            </a:r>
            <a:r>
              <a:rPr lang="fr-FR" dirty="0" err="1" smtClean="0"/>
              <a:t>fario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3962400" y="5535302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/>
              <a:t>Taxon </a:t>
            </a:r>
            <a:r>
              <a:rPr lang="fr-FR" dirty="0" smtClean="0"/>
              <a:t>score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7" idx="3"/>
            <a:endCxn id="6" idx="1"/>
          </p:cNvCxnSpPr>
          <p:nvPr/>
        </p:nvCxnSpPr>
        <p:spPr bwMode="auto">
          <a:xfrm>
            <a:off x="2286000" y="4572000"/>
            <a:ext cx="1676400" cy="0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3" name="Connecteur droit avec flèche 12"/>
          <p:cNvCxnSpPr>
            <a:endCxn id="9" idx="1"/>
          </p:cNvCxnSpPr>
          <p:nvPr/>
        </p:nvCxnSpPr>
        <p:spPr bwMode="auto">
          <a:xfrm>
            <a:off x="2286000" y="4572000"/>
            <a:ext cx="1676400" cy="1344302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5" name="Connecteur droit avec flèche 14"/>
          <p:cNvCxnSpPr>
            <a:stCxn id="6" idx="3"/>
            <a:endCxn id="5" idx="1"/>
          </p:cNvCxnSpPr>
          <p:nvPr/>
        </p:nvCxnSpPr>
        <p:spPr bwMode="auto">
          <a:xfrm>
            <a:off x="5715000" y="4572000"/>
            <a:ext cx="609600" cy="0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8" name="Connecteur droit avec flèche 17"/>
          <p:cNvCxnSpPr>
            <a:stCxn id="6" idx="3"/>
            <a:endCxn id="8" idx="1"/>
          </p:cNvCxnSpPr>
          <p:nvPr/>
        </p:nvCxnSpPr>
        <p:spPr bwMode="auto">
          <a:xfrm>
            <a:off x="5715000" y="4572000"/>
            <a:ext cx="661759" cy="888689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2" name="ZoneTexte 21"/>
          <p:cNvSpPr txBox="1"/>
          <p:nvPr/>
        </p:nvSpPr>
        <p:spPr>
          <a:xfrm>
            <a:off x="2438400" y="44196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dirty="0" err="1" smtClean="0"/>
              <a:t>Related</a:t>
            </a:r>
            <a:r>
              <a:rPr lang="fr-FR" dirty="0" smtClean="0"/>
              <a:t> </a:t>
            </a:r>
            <a:r>
              <a:rPr lang="fr-FR" dirty="0" err="1" smtClean="0"/>
              <a:t>obs</a:t>
            </a:r>
            <a:endParaRPr lang="fr-FR" dirty="0" smtClean="0"/>
          </a:p>
        </p:txBody>
      </p:sp>
      <p:sp>
        <p:nvSpPr>
          <p:cNvPr id="23" name="ZoneTexte 22"/>
          <p:cNvSpPr txBox="1"/>
          <p:nvPr/>
        </p:nvSpPr>
        <p:spPr>
          <a:xfrm>
            <a:off x="5536521" y="436911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dirty="0" err="1" smtClean="0"/>
              <a:t>Related</a:t>
            </a:r>
            <a:r>
              <a:rPr lang="fr-FR" dirty="0" smtClean="0"/>
              <a:t> </a:t>
            </a:r>
            <a:r>
              <a:rPr lang="fr-FR" dirty="0" err="1" smtClean="0"/>
              <a:t>obs</a:t>
            </a:r>
            <a:endParaRPr lang="fr-FR" dirty="0" smtClean="0"/>
          </a:p>
        </p:txBody>
      </p:sp>
      <p:sp>
        <p:nvSpPr>
          <p:cNvPr id="24" name="ZoneTexte 23"/>
          <p:cNvSpPr txBox="1"/>
          <p:nvPr/>
        </p:nvSpPr>
        <p:spPr>
          <a:xfrm rot="3136789">
            <a:off x="5445124" y="481773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dirty="0" err="1" smtClean="0"/>
              <a:t>Related</a:t>
            </a:r>
            <a:r>
              <a:rPr lang="fr-FR" dirty="0" smtClean="0"/>
              <a:t> </a:t>
            </a:r>
            <a:r>
              <a:rPr lang="fr-FR" dirty="0" err="1" smtClean="0"/>
              <a:t>obs</a:t>
            </a:r>
            <a:endParaRPr lang="fr-FR" dirty="0" smtClean="0"/>
          </a:p>
        </p:txBody>
      </p:sp>
      <p:sp>
        <p:nvSpPr>
          <p:cNvPr id="25" name="ZoneTexte 24"/>
          <p:cNvSpPr txBox="1"/>
          <p:nvPr/>
        </p:nvSpPr>
        <p:spPr>
          <a:xfrm rot="2398678">
            <a:off x="2707409" y="50853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dirty="0" err="1" smtClean="0"/>
              <a:t>Related</a:t>
            </a:r>
            <a:r>
              <a:rPr lang="fr-FR" dirty="0" smtClean="0"/>
              <a:t> </a:t>
            </a:r>
            <a:r>
              <a:rPr lang="fr-FR" dirty="0" err="1" smtClean="0"/>
              <a:t>obs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2989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4/ Results – chemical observation</a:t>
            </a:r>
          </a:p>
          <a:p>
            <a:pPr lvl="1"/>
            <a:r>
              <a:rPr lang="en-US"/>
              <a:t>See video from : </a:t>
            </a: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github.com/INSIDE-information-systems/EnvironmentalSemanticWeb/raw/master/demos/chemical_observation.mp4</a:t>
            </a:r>
            <a:r>
              <a:rPr lang="en-US" smtClean="0"/>
              <a:t> 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408194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4/ Results – chemical </a:t>
            </a:r>
            <a:r>
              <a:rPr lang="en-US" dirty="0" smtClean="0"/>
              <a:t>observation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Video </a:t>
            </a:r>
            <a:r>
              <a:rPr lang="en-US" dirty="0"/>
              <a:t>available </a:t>
            </a:r>
            <a:r>
              <a:rPr lang="en-US" dirty="0" smtClean="0"/>
              <a:t>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github.com/INSIDE-information-systems/EnvironmentalSemanticWeb/blob/master/demos/chemical_observation.mp4</a:t>
            </a:r>
            <a:r>
              <a:rPr lang="en-US" dirty="0" smtClean="0"/>
              <a:t> 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156352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4/ Results – content </a:t>
            </a:r>
            <a:r>
              <a:rPr lang="en-US" dirty="0" err="1" smtClean="0"/>
              <a:t>negociation</a:t>
            </a:r>
            <a:r>
              <a:rPr lang="en-US" dirty="0" smtClean="0"/>
              <a:t> to external registry</a:t>
            </a:r>
          </a:p>
          <a:p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pic>
        <p:nvPicPr>
          <p:cNvPr id="5" name="dereferencing_link_to_other_regist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487" y="1752600"/>
            <a:ext cx="7696200" cy="431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4" y="1279525"/>
            <a:ext cx="8645525" cy="4891088"/>
          </a:xfrm>
        </p:spPr>
        <p:txBody>
          <a:bodyPr/>
          <a:lstStyle/>
          <a:p>
            <a:r>
              <a:rPr lang="en-US" dirty="0" smtClean="0"/>
              <a:t>4/ Results – </a:t>
            </a:r>
            <a:r>
              <a:rPr lang="en-US" dirty="0" err="1" smtClean="0"/>
              <a:t>hydrobiological</a:t>
            </a:r>
            <a:r>
              <a:rPr lang="en-US" dirty="0" smtClean="0"/>
              <a:t> observation (Taxon occurrence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Video available here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github.com/INSIDE-information-systems/EnvironmentalSemanticWeb/blob/master/demos/bio_observation.mp4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342498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vocabularies RDA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</a:t>
            </a:r>
            <a:r>
              <a:rPr lang="en-US" dirty="0"/>
              <a:t>people interested across RDA GWIIG and OGC community (</a:t>
            </a:r>
            <a:r>
              <a:rPr lang="en-US" dirty="0" err="1"/>
              <a:t>HydroDWG</a:t>
            </a:r>
            <a:r>
              <a:rPr lang="en-US" dirty="0"/>
              <a:t>, ELFIE, </a:t>
            </a:r>
            <a:r>
              <a:rPr lang="en-US" dirty="0" err="1"/>
              <a:t>GeoScienceDWG</a:t>
            </a:r>
            <a:r>
              <a:rPr lang="en-US" dirty="0"/>
              <a:t>, …)</a:t>
            </a:r>
          </a:p>
          <a:p>
            <a:pPr marL="347663" lvl="1" indent="0">
              <a:buNone/>
            </a:pPr>
            <a:endParaRPr lang="en-US" dirty="0" smtClean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Identify water-related ontologies</a:t>
            </a:r>
          </a:p>
          <a:p>
            <a:pPr lvl="1"/>
            <a:r>
              <a:rPr lang="en-US" dirty="0"/>
              <a:t>Engage with RDA Vocab Services IG</a:t>
            </a:r>
          </a:p>
          <a:p>
            <a:pPr lvl="2"/>
            <a:r>
              <a:rPr lang="en-US" dirty="0"/>
              <a:t>Use cases, Service and practice documentation</a:t>
            </a:r>
          </a:p>
          <a:p>
            <a:pPr lvl="2"/>
            <a:r>
              <a:rPr lang="en-US" dirty="0"/>
              <a:t>Recs on vocab publication and APIs</a:t>
            </a:r>
          </a:p>
          <a:p>
            <a:pPr lvl="1"/>
            <a:r>
              <a:rPr lang="en-US" dirty="0"/>
              <a:t>Encourage publication of exemplar water-related vocabularies using best practice </a:t>
            </a:r>
            <a:r>
              <a:rPr lang="en-US" dirty="0" smtClean="0"/>
              <a:t>methods</a:t>
            </a:r>
          </a:p>
          <a:p>
            <a:pPr lvl="1"/>
            <a:endParaRPr lang="en-US" dirty="0"/>
          </a:p>
          <a:p>
            <a:r>
              <a:rPr lang="en-US" dirty="0" smtClean="0"/>
              <a:t>Activity started 1 year ago</a:t>
            </a:r>
          </a:p>
          <a:p>
            <a:pPr lvl="1"/>
            <a:r>
              <a:rPr lang="en-US" dirty="0" smtClean="0"/>
              <a:t>Presentation at Montreal P10 (Sept 2017) and Orléans TC/Berlin P11 joint session (March 2018)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72034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/ Next</a:t>
            </a:r>
          </a:p>
          <a:p>
            <a:pPr lvl="1"/>
            <a:r>
              <a:rPr lang="en-US" dirty="0" smtClean="0"/>
              <a:t>Refine </a:t>
            </a:r>
            <a:r>
              <a:rPr lang="en-US" dirty="0"/>
              <a:t>mappings</a:t>
            </a:r>
          </a:p>
          <a:p>
            <a:pPr lvl="2"/>
            <a:r>
              <a:rPr lang="en-US" dirty="0" smtClean="0"/>
              <a:t>Especially for properties that are </a:t>
            </a:r>
            <a:r>
              <a:rPr lang="en-US" dirty="0"/>
              <a:t>not covered </a:t>
            </a:r>
            <a:r>
              <a:rPr lang="en-US" dirty="0" smtClean="0"/>
              <a:t>in a ‘generic approach’(and </a:t>
            </a:r>
            <a:r>
              <a:rPr lang="en-US" dirty="0"/>
              <a:t>specific from a topic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Hopefully </a:t>
            </a:r>
            <a:r>
              <a:rPr lang="en-US" dirty="0"/>
              <a:t>identify new candidate vocabs thanks to hydro </a:t>
            </a:r>
            <a:r>
              <a:rPr lang="en-US" dirty="0" smtClean="0"/>
              <a:t>community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Move </a:t>
            </a:r>
            <a:r>
              <a:rPr lang="en-US" dirty="0"/>
              <a:t>from research to (pre)production</a:t>
            </a:r>
          </a:p>
          <a:p>
            <a:pPr lvl="2"/>
            <a:r>
              <a:rPr lang="en-US" dirty="0" smtClean="0"/>
              <a:t>involve </a:t>
            </a:r>
            <a:r>
              <a:rPr lang="en-US" dirty="0"/>
              <a:t>more domain colleagues (to have certified </a:t>
            </a:r>
            <a:r>
              <a:rPr lang="en-US" dirty="0" smtClean="0"/>
              <a:t>mappings)</a:t>
            </a:r>
          </a:p>
          <a:p>
            <a:pPr lvl="2"/>
            <a:r>
              <a:rPr lang="en-US" dirty="0" smtClean="0"/>
              <a:t>especially </a:t>
            </a:r>
            <a:r>
              <a:rPr lang="en-US" dirty="0"/>
              <a:t>the </a:t>
            </a:r>
            <a:r>
              <a:rPr lang="en-US" dirty="0" err="1"/>
              <a:t>rdfied</a:t>
            </a:r>
            <a:r>
              <a:rPr lang="en-US" dirty="0"/>
              <a:t> </a:t>
            </a:r>
            <a:r>
              <a:rPr lang="en-US" dirty="0" err="1" smtClean="0"/>
              <a:t>codeList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it-IT" dirty="0"/>
              <a:t>Communicate</a:t>
            </a:r>
          </a:p>
          <a:p>
            <a:pPr lvl="2"/>
            <a:r>
              <a:rPr lang="it-IT" dirty="0"/>
              <a:t>OGC/RDA</a:t>
            </a:r>
          </a:p>
          <a:p>
            <a:pPr lvl="2"/>
            <a:r>
              <a:rPr lang="it-IT" dirty="0"/>
              <a:t>Github :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github.com/INSIDE-information-systems/EnvironmentalSemanticWeb</a:t>
            </a:r>
            <a:r>
              <a:rPr lang="it-IT" dirty="0" smtClean="0"/>
              <a:t>   </a:t>
            </a:r>
            <a:endParaRPr lang="it-IT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193158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Hopefully </a:t>
            </a:r>
            <a:r>
              <a:rPr lang="en-US" dirty="0"/>
              <a:t>identify new candidate vocabs thanks to hydro </a:t>
            </a:r>
            <a:r>
              <a:rPr lang="en-US" dirty="0" smtClean="0"/>
              <a:t>community</a:t>
            </a:r>
          </a:p>
          <a:p>
            <a:endParaRPr lang="en-US" dirty="0"/>
          </a:p>
          <a:p>
            <a:r>
              <a:rPr lang="en-US" dirty="0" smtClean="0"/>
              <a:t>Have more people involved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Communicate</a:t>
            </a:r>
          </a:p>
          <a:p>
            <a:pPr lvl="2"/>
            <a:r>
              <a:rPr lang="en-US" dirty="0" smtClean="0"/>
              <a:t>OGC/RDA</a:t>
            </a:r>
          </a:p>
          <a:p>
            <a:pPr lvl="2"/>
            <a:r>
              <a:rPr lang="en-US" dirty="0" err="1" smtClean="0"/>
              <a:t>Github</a:t>
            </a:r>
            <a:r>
              <a:rPr lang="en-US" dirty="0"/>
              <a:t> 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github.com/INSIDE-information-systems/EnvironmentalSemanticWeb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15153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/>
              <a:t>research </a:t>
            </a:r>
            <a:r>
              <a:rPr lang="en-US" dirty="0" smtClean="0"/>
              <a:t>pole – funding test in France</a:t>
            </a:r>
            <a:endParaRPr lang="en-US" dirty="0"/>
          </a:p>
          <a:p>
            <a:pPr lvl="1"/>
            <a:r>
              <a:rPr lang="en-US" dirty="0"/>
              <a:t>French joint research center between BRGM, French Biodiversity Agency, IFREMER, MNHN 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github.com/INSIDE-information-systems/EnvironmentalSemanticWeb</a:t>
            </a:r>
            <a:r>
              <a:rPr lang="en-US" dirty="0" smtClean="0"/>
              <a:t> (</a:t>
            </a:r>
            <a:r>
              <a:rPr lang="en-US" dirty="0"/>
              <a:t>recent GitHub, will push more content </a:t>
            </a:r>
            <a:r>
              <a:rPr lang="en-US" dirty="0" smtClean="0"/>
              <a:t>there following our progress)</a:t>
            </a:r>
          </a:p>
          <a:p>
            <a:pPr lvl="1"/>
            <a:endParaRPr lang="en-US" dirty="0"/>
          </a:p>
          <a:p>
            <a:r>
              <a:rPr lang="en-US" dirty="0" err="1" smtClean="0"/>
              <a:t>BLiV</a:t>
            </a:r>
            <a:r>
              <a:rPr lang="en-US" dirty="0"/>
              <a:t> –</a:t>
            </a:r>
            <a:r>
              <a:rPr lang="en-US" dirty="0" smtClean="0"/>
              <a:t> </a:t>
            </a:r>
            <a:r>
              <a:rPr lang="en-US" dirty="0"/>
              <a:t>BRGM </a:t>
            </a:r>
            <a:r>
              <a:rPr lang="en-US" dirty="0" err="1"/>
              <a:t>Linkeddata</a:t>
            </a:r>
            <a:r>
              <a:rPr lang="en-US" dirty="0"/>
              <a:t> </a:t>
            </a:r>
            <a:r>
              <a:rPr lang="en-US" dirty="0" smtClean="0"/>
              <a:t>Viewer</a:t>
            </a:r>
          </a:p>
          <a:p>
            <a:pPr lvl="1"/>
            <a:r>
              <a:rPr lang="en-US" dirty="0" smtClean="0"/>
              <a:t>Viewer used in the videos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github.com/BRGM/BLiv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19590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Windows\Web\Wallpaper\BRGM\fond_ecran_2013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51451"/>
            <a:ext cx="792480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chemeClr val="bg1"/>
                </a:solidFill>
              </a:rPr>
              <a:t>s.grellet@brgm.fr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Ninth Hydrology Domain Working Group Workshop</a:t>
            </a:r>
            <a:endParaRPr lang="en-US" altLang="en-US" dirty="0"/>
          </a:p>
        </p:txBody>
      </p:sp>
      <p:pic>
        <p:nvPicPr>
          <p:cNvPr id="6" name="Picture 2" descr="R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56512"/>
            <a:ext cx="1311094" cy="7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1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vocabularies RDA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core aspects</a:t>
            </a:r>
          </a:p>
          <a:p>
            <a:pPr lvl="1"/>
            <a:r>
              <a:rPr lang="en-US" dirty="0"/>
              <a:t>A: International standards (GWML2, </a:t>
            </a:r>
            <a:r>
              <a:rPr lang="en-US" dirty="0" err="1"/>
              <a:t>HY_Features</a:t>
            </a:r>
            <a:r>
              <a:rPr lang="en-US" dirty="0"/>
              <a:t>, Observations &amp; Measurements, …) do define an overarching conceptual view on the domain that could lead to reference ontologies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B: But those standards do not enumerate list of possible values for a given information element (taxonomy)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Ex : GWML2 defines how/where to describe porosity of a </a:t>
            </a:r>
            <a:r>
              <a:rPr lang="en-US" dirty="0" err="1"/>
              <a:t>HydrogeoUnit</a:t>
            </a:r>
            <a:r>
              <a:rPr lang="en-US" dirty="0"/>
              <a:t> but not the reference vocabulary to be used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9480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vocabularies RDA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A: from OGC standards to reference ontologies</a:t>
            </a:r>
          </a:p>
          <a:p>
            <a:pPr lvl="1"/>
            <a:r>
              <a:rPr lang="en-US" dirty="0" smtClean="0"/>
              <a:t>See Rob’s presentation from yesterday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Ad’hoc</a:t>
            </a:r>
            <a:r>
              <a:rPr lang="en-US" dirty="0" smtClean="0"/>
              <a:t> meeting in </a:t>
            </a:r>
            <a:r>
              <a:rPr lang="en-US" dirty="0"/>
              <a:t>Orléans after March 2018 TC (see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external.opengeospatial.org/twiki_public/GeoScienceDWG/WebHome</a:t>
            </a:r>
            <a:r>
              <a:rPr lang="en-US" dirty="0"/>
              <a:t> -&gt; OGC TC Orleans - UML to OWL </a:t>
            </a:r>
            <a:r>
              <a:rPr lang="en-US" dirty="0" err="1"/>
              <a:t>ad'hoc</a:t>
            </a:r>
            <a:r>
              <a:rPr lang="en-US" dirty="0"/>
              <a:t> </a:t>
            </a:r>
            <a:r>
              <a:rPr lang="en-US" dirty="0" smtClean="0"/>
              <a:t>meeting)</a:t>
            </a:r>
          </a:p>
          <a:p>
            <a:pPr marL="347663" lvl="1" indent="0">
              <a:buNone/>
            </a:pPr>
            <a:r>
              <a:rPr lang="en-US" dirty="0" smtClean="0"/>
              <a:t>=&gt; Main outcomes will be added as an annex to ELFIE 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 = a mixture of automatic owl generation from the OGC logical model (using ISO 19150-2 within </a:t>
            </a:r>
            <a:r>
              <a:rPr lang="en-US" dirty="0" err="1"/>
              <a:t>ShapeChange</a:t>
            </a:r>
            <a:r>
              <a:rPr lang="en-US" dirty="0"/>
              <a:t>) </a:t>
            </a:r>
            <a:r>
              <a:rPr lang="en-US" dirty="0" smtClean="0"/>
              <a:t>+ manual edits and </a:t>
            </a:r>
            <a:r>
              <a:rPr lang="en-US" dirty="0"/>
              <a:t>ontology expertise</a:t>
            </a:r>
          </a:p>
          <a:p>
            <a:pPr lvl="1"/>
            <a:r>
              <a:rPr lang="en-US" dirty="0" smtClean="0"/>
              <a:t>Concerned model : </a:t>
            </a:r>
            <a:r>
              <a:rPr lang="en-US" dirty="0" err="1" smtClean="0"/>
              <a:t>HY_Feature</a:t>
            </a:r>
            <a:r>
              <a:rPr lang="en-US" dirty="0" smtClean="0"/>
              <a:t>, GWML2, GeoSciML</a:t>
            </a:r>
          </a:p>
          <a:p>
            <a:pPr lvl="1"/>
            <a:r>
              <a:rPr lang="en-US" dirty="0" smtClean="0"/>
              <a:t>For O&amp;M : SOSA and om-lite/</a:t>
            </a:r>
            <a:r>
              <a:rPr lang="en-US" dirty="0" err="1" smtClean="0"/>
              <a:t>sam</a:t>
            </a:r>
            <a:r>
              <a:rPr lang="en-US" dirty="0" smtClean="0"/>
              <a:t>-lite are already a good basis for work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323098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vocabularies RDA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B: nomenclature / </a:t>
            </a:r>
            <a:r>
              <a:rPr lang="en-US" dirty="0" err="1" smtClean="0"/>
              <a:t>codeList</a:t>
            </a:r>
            <a:r>
              <a:rPr lang="en-US" dirty="0"/>
              <a:t> </a:t>
            </a:r>
            <a:r>
              <a:rPr lang="en-US" dirty="0" smtClean="0"/>
              <a:t>/ thesaurus</a:t>
            </a:r>
            <a:endParaRPr lang="en-US" dirty="0"/>
          </a:p>
          <a:p>
            <a:pPr lvl="1"/>
            <a:r>
              <a:rPr lang="en-US" dirty="0" smtClean="0"/>
              <a:t>Many national references</a:t>
            </a:r>
          </a:p>
          <a:p>
            <a:pPr lvl="2"/>
            <a:r>
              <a:rPr lang="en-US" dirty="0" smtClean="0"/>
              <a:t>Rarely exposed according to </a:t>
            </a:r>
            <a:r>
              <a:rPr lang="en-US" dirty="0" err="1" smtClean="0"/>
              <a:t>linkeddata</a:t>
            </a:r>
            <a:r>
              <a:rPr lang="en-US" dirty="0" smtClean="0"/>
              <a:t>/</a:t>
            </a:r>
            <a:r>
              <a:rPr lang="en-US" dirty="0" err="1" smtClean="0"/>
              <a:t>websem</a:t>
            </a:r>
            <a:r>
              <a:rPr lang="en-US" dirty="0" smtClean="0"/>
              <a:t> practices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Few commonly agreed continental/international ones</a:t>
            </a:r>
          </a:p>
          <a:p>
            <a:pPr lvl="2"/>
            <a:r>
              <a:rPr lang="en-US" dirty="0" smtClean="0"/>
              <a:t>Even in Europe where we have so many environmental </a:t>
            </a:r>
            <a:r>
              <a:rPr lang="en-US" dirty="0" err="1" smtClean="0"/>
              <a:t>eportings</a:t>
            </a:r>
            <a:endParaRPr lang="en-US" dirty="0" smtClean="0"/>
          </a:p>
          <a:p>
            <a:pPr lvl="2"/>
            <a:r>
              <a:rPr lang="en-US" dirty="0" smtClean="0"/>
              <a:t>Exception : </a:t>
            </a:r>
            <a:r>
              <a:rPr lang="en-US" dirty="0" smtClean="0">
                <a:hlinkClick r:id="rId2"/>
              </a:rPr>
              <a:t>INSPIRE </a:t>
            </a:r>
            <a:r>
              <a:rPr lang="en-US" dirty="0" err="1" smtClean="0">
                <a:hlinkClick r:id="rId2"/>
              </a:rPr>
              <a:t>codeList</a:t>
            </a:r>
            <a:r>
              <a:rPr lang="en-US" dirty="0" smtClean="0">
                <a:hlinkClick r:id="rId2"/>
              </a:rPr>
              <a:t> register</a:t>
            </a:r>
            <a:r>
              <a:rPr lang="en-US" dirty="0" smtClean="0"/>
              <a:t> that provides a pan-European starting point on many </a:t>
            </a:r>
            <a:r>
              <a:rPr lang="en-US" dirty="0" smtClean="0">
                <a:hlinkClick r:id="rId3"/>
              </a:rPr>
              <a:t>themes</a:t>
            </a:r>
            <a:r>
              <a:rPr lang="en-US" dirty="0" smtClean="0"/>
              <a:t>. + the will to create a Europea</a:t>
            </a:r>
            <a:r>
              <a:rPr lang="en-US" dirty="0" smtClean="0"/>
              <a:t>n register </a:t>
            </a:r>
            <a:r>
              <a:rPr lang="en-US" dirty="0"/>
              <a:t>federation </a:t>
            </a:r>
            <a:r>
              <a:rPr lang="en-US" dirty="0" smtClean="0"/>
              <a:t>(</a:t>
            </a:r>
            <a:r>
              <a:rPr lang="en-US" dirty="0">
                <a:hlinkClick r:id="rId4"/>
              </a:rPr>
              <a:t>http://inspire-regadmin.jrc.ec.europa.eu/ror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Some research organization expose their registry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296652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Expose surface water quality observation using</a:t>
            </a:r>
          </a:p>
          <a:p>
            <a:pPr lvl="1"/>
            <a:r>
              <a:rPr lang="en-US" dirty="0" smtClean="0"/>
              <a:t>A/ the </a:t>
            </a:r>
            <a:r>
              <a:rPr lang="en-US" dirty="0"/>
              <a:t>recently generated available ontologies 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O&amp;M lite/SOSA, </a:t>
            </a:r>
            <a:r>
              <a:rPr lang="en-US" dirty="0" err="1"/>
              <a:t>HY_Features</a:t>
            </a:r>
            <a:r>
              <a:rPr lang="en-US" dirty="0"/>
              <a:t>, GWML2, </a:t>
            </a:r>
            <a:r>
              <a:rPr lang="en-US" dirty="0" smtClean="0"/>
              <a:t>GeoSciML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B/ national taxonomies</a:t>
            </a:r>
            <a:endParaRPr lang="en-US" dirty="0"/>
          </a:p>
          <a:p>
            <a:pPr lvl="2"/>
            <a:r>
              <a:rPr lang="en-US" dirty="0" err="1" smtClean="0"/>
              <a:t>Rdfied</a:t>
            </a:r>
            <a:r>
              <a:rPr lang="en-US" dirty="0" smtClean="0"/>
              <a:t> and mapped whenever possible to external ones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March 2018 Orléans TC/ Berlin P11 : work on handmade test files</a:t>
            </a:r>
          </a:p>
          <a:p>
            <a:pPr lvl="1"/>
            <a:r>
              <a:rPr lang="en-US" dirty="0" smtClean="0"/>
              <a:t>Since then : deployed the approach </a:t>
            </a:r>
            <a:r>
              <a:rPr lang="en-US" dirty="0"/>
              <a:t>on the French river quality </a:t>
            </a:r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Quality observation=</a:t>
            </a:r>
          </a:p>
          <a:p>
            <a:pPr lvl="2"/>
            <a:r>
              <a:rPr lang="en-US" dirty="0" smtClean="0"/>
              <a:t>Chemical</a:t>
            </a:r>
          </a:p>
          <a:p>
            <a:pPr lvl="2"/>
            <a:r>
              <a:rPr lang="en-US" dirty="0" err="1" smtClean="0"/>
              <a:t>Hydrobiological</a:t>
            </a:r>
            <a:r>
              <a:rPr lang="en-US" dirty="0" smtClean="0"/>
              <a:t> (Taxon)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329767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1/ </a:t>
            </a:r>
            <a:r>
              <a:rPr lang="en-US" dirty="0" err="1" smtClean="0"/>
              <a:t>Rdfied</a:t>
            </a:r>
            <a:r>
              <a:rPr lang="en-US" dirty="0" smtClean="0"/>
              <a:t> content </a:t>
            </a:r>
          </a:p>
          <a:p>
            <a:pPr lvl="1"/>
            <a:r>
              <a:rPr lang="en-US" dirty="0" smtClean="0"/>
              <a:t>A/ French </a:t>
            </a:r>
            <a:r>
              <a:rPr lang="en-US" dirty="0"/>
              <a:t>WIS reference </a:t>
            </a:r>
            <a:r>
              <a:rPr lang="en-US" dirty="0" smtClean="0"/>
              <a:t>datasets</a:t>
            </a:r>
          </a:p>
          <a:p>
            <a:pPr lvl="2"/>
            <a:r>
              <a:rPr lang="en-US" dirty="0" smtClean="0"/>
              <a:t>Rivers : </a:t>
            </a:r>
            <a:r>
              <a:rPr lang="en-US" dirty="0" err="1" smtClean="0">
                <a:hlinkClick r:id="rId2"/>
              </a:rPr>
              <a:t>HY_Feature</a:t>
            </a:r>
            <a:endParaRPr lang="en-US" dirty="0" smtClean="0"/>
          </a:p>
          <a:p>
            <a:pPr lvl="2"/>
            <a:r>
              <a:rPr lang="en-US" dirty="0" smtClean="0"/>
              <a:t>Stations : </a:t>
            </a:r>
            <a:r>
              <a:rPr lang="en-US" dirty="0" smtClean="0">
                <a:hlinkClick r:id="rId3"/>
              </a:rPr>
              <a:t>SOSA</a:t>
            </a:r>
            <a:r>
              <a:rPr lang="en-US" dirty="0" smtClean="0"/>
              <a:t>/</a:t>
            </a:r>
            <a:r>
              <a:rPr lang="en-US" dirty="0" err="1" smtClean="0">
                <a:hlinkClick r:id="rId4"/>
              </a:rPr>
              <a:t>smod:ef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B/ Taxonomies</a:t>
            </a:r>
            <a:endParaRPr lang="en-US" dirty="0"/>
          </a:p>
          <a:p>
            <a:pPr lvl="2"/>
            <a:r>
              <a:rPr lang="en-US" dirty="0" smtClean="0"/>
              <a:t>Chemical/</a:t>
            </a:r>
            <a:r>
              <a:rPr lang="en-US" dirty="0" err="1" smtClean="0"/>
              <a:t>hydrobiological</a:t>
            </a:r>
            <a:r>
              <a:rPr lang="en-US" dirty="0" smtClean="0"/>
              <a:t> parameters</a:t>
            </a:r>
          </a:p>
          <a:p>
            <a:pPr lvl="2"/>
            <a:r>
              <a:rPr lang="en-US" dirty="0" smtClean="0"/>
              <a:t>Taxon naming</a:t>
            </a:r>
          </a:p>
          <a:p>
            <a:pPr lvl="2"/>
            <a:r>
              <a:rPr lang="en-US" dirty="0" smtClean="0"/>
              <a:t>Observation Method</a:t>
            </a:r>
          </a:p>
          <a:p>
            <a:pPr lvl="2"/>
            <a:r>
              <a:rPr lang="en-US" dirty="0" smtClean="0"/>
              <a:t>Units of measure</a:t>
            </a:r>
          </a:p>
          <a:p>
            <a:pPr lvl="2"/>
            <a:r>
              <a:rPr lang="en-US" dirty="0" smtClean="0"/>
              <a:t>Many data model specific nomenclatures</a:t>
            </a:r>
          </a:p>
          <a:p>
            <a:pPr lvl="2"/>
            <a:r>
              <a:rPr lang="en-US" dirty="0" smtClean="0"/>
              <a:t>Etc…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Tool used : </a:t>
            </a:r>
            <a:r>
              <a:rPr lang="en-US" dirty="0" err="1" smtClean="0">
                <a:hlinkClick r:id="rId5"/>
              </a:rPr>
              <a:t>Datalift</a:t>
            </a:r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pic>
        <p:nvPicPr>
          <p:cNvPr id="2050" name="Picture 2" descr="datalif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608562"/>
            <a:ext cx="393700" cy="4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2/ Map/align those taxonomies </a:t>
            </a:r>
          </a:p>
          <a:p>
            <a:pPr lvl="1"/>
            <a:r>
              <a:rPr lang="en-US" dirty="0" smtClean="0"/>
              <a:t>to international ones</a:t>
            </a:r>
          </a:p>
          <a:p>
            <a:pPr lvl="2"/>
            <a:r>
              <a:rPr lang="en-US" dirty="0" smtClean="0"/>
              <a:t>Units of measure : </a:t>
            </a:r>
            <a:r>
              <a:rPr lang="fr-FR" dirty="0" smtClean="0"/>
              <a:t>QUDT</a:t>
            </a:r>
            <a:endParaRPr lang="fr-FR" dirty="0"/>
          </a:p>
          <a:p>
            <a:pPr lvl="2"/>
            <a:r>
              <a:rPr lang="fr-FR" dirty="0" smtClean="0"/>
              <a:t>Chemical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ChemID</a:t>
            </a:r>
            <a:r>
              <a:rPr lang="fr-FR" dirty="0"/>
              <a:t>+ 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to sister organization ones</a:t>
            </a:r>
            <a:endParaRPr lang="en-US" dirty="0"/>
          </a:p>
          <a:p>
            <a:pPr lvl="2"/>
            <a:r>
              <a:rPr lang="en-US" dirty="0" smtClean="0"/>
              <a:t>in France : IFREMER (Marine Agency), MNHN</a:t>
            </a:r>
          </a:p>
          <a:p>
            <a:pPr marL="684213" lvl="2" indent="0">
              <a:buNone/>
            </a:pPr>
            <a:r>
              <a:rPr lang="en-US" dirty="0"/>
              <a:t>for </a:t>
            </a:r>
            <a:r>
              <a:rPr lang="en-US" dirty="0" smtClean="0"/>
              <a:t>Taxon </a:t>
            </a:r>
            <a:r>
              <a:rPr lang="en-US" dirty="0"/>
              <a:t>naming </a:t>
            </a:r>
            <a:r>
              <a:rPr lang="en-US" dirty="0" smtClean="0"/>
              <a:t>both </a:t>
            </a:r>
            <a:r>
              <a:rPr lang="en-US" dirty="0"/>
              <a:t>provides the link to international reference dataset</a:t>
            </a:r>
          </a:p>
          <a:p>
            <a:pPr marL="684213" lvl="2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CSIRO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</p:spTree>
    <p:extLst>
      <p:ext uri="{BB962C8B-B14F-4D97-AF65-F5344CB8AC3E}">
        <p14:creationId xmlns:p14="http://schemas.microsoft.com/office/powerpoint/2010/main" val="8225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F86-5FE8-AC4F-AD61-C6D06823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test in France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D504-68B3-624C-B4EA-6975A939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2/ Map/align those taxonomies </a:t>
            </a:r>
          </a:p>
          <a:p>
            <a:pPr lvl="1"/>
            <a:r>
              <a:rPr lang="en-US" dirty="0" smtClean="0"/>
              <a:t>Chemistry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BA572-4D29-0547-8130-5F275B750B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Ninth Hydrology Domain Working Group Workshop</a:t>
            </a:r>
          </a:p>
        </p:txBody>
      </p:sp>
      <p:sp>
        <p:nvSpPr>
          <p:cNvPr id="5" name="Ellipse 4"/>
          <p:cNvSpPr/>
          <p:nvPr/>
        </p:nvSpPr>
        <p:spPr>
          <a:xfrm>
            <a:off x="1600200" y="3429000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Sandre PAR/1340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5791200" y="2157759"/>
            <a:ext cx="21945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CHEBI/17632</a:t>
            </a:r>
          </a:p>
        </p:txBody>
      </p:sp>
      <p:sp>
        <p:nvSpPr>
          <p:cNvPr id="7" name="Ellipse 6"/>
          <p:cNvSpPr/>
          <p:nvPr/>
        </p:nvSpPr>
        <p:spPr>
          <a:xfrm>
            <a:off x="5791200" y="3402332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ChemID</a:t>
            </a:r>
            <a:r>
              <a:rPr lang="fr-FR" dirty="0"/>
              <a:t>+/14797-55-8 </a:t>
            </a:r>
          </a:p>
        </p:txBody>
      </p:sp>
      <p:sp>
        <p:nvSpPr>
          <p:cNvPr id="8" name="Ellipse 7"/>
          <p:cNvSpPr/>
          <p:nvPr/>
        </p:nvSpPr>
        <p:spPr>
          <a:xfrm>
            <a:off x="5844540" y="4547240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PubChem</a:t>
            </a:r>
            <a:r>
              <a:rPr lang="fr-FR" dirty="0" smtClean="0"/>
              <a:t>/943 </a:t>
            </a:r>
          </a:p>
        </p:txBody>
      </p:sp>
      <p:cxnSp>
        <p:nvCxnSpPr>
          <p:cNvPr id="9" name="Connecteur droit avec flèche 8"/>
          <p:cNvCxnSpPr>
            <a:stCxn id="7" idx="6"/>
            <a:endCxn id="6" idx="6"/>
          </p:cNvCxnSpPr>
          <p:nvPr/>
        </p:nvCxnSpPr>
        <p:spPr>
          <a:xfrm flipV="1">
            <a:off x="7932420" y="2614959"/>
            <a:ext cx="53340" cy="1244573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5" idx="6"/>
            <a:endCxn id="7" idx="2"/>
          </p:cNvCxnSpPr>
          <p:nvPr/>
        </p:nvCxnSpPr>
        <p:spPr>
          <a:xfrm flipV="1">
            <a:off x="3139440" y="3859532"/>
            <a:ext cx="2651760" cy="2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8"/>
          <p:cNvCxnSpPr>
            <a:stCxn id="7" idx="6"/>
            <a:endCxn id="8" idx="6"/>
          </p:cNvCxnSpPr>
          <p:nvPr/>
        </p:nvCxnSpPr>
        <p:spPr>
          <a:xfrm>
            <a:off x="7932420" y="3859532"/>
            <a:ext cx="53340" cy="1144908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713760" y="3635575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CAS code</a:t>
            </a:r>
          </a:p>
          <a:p>
            <a:r>
              <a:rPr lang="fr-FR" dirty="0"/>
              <a:t>14797-55-8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005840" y="3859532"/>
            <a:ext cx="4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 rot="19221302">
            <a:off x="850697" y="3670995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Nitrate »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2103860" y="42915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3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GC_PowerPoint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GC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2317</TotalTime>
  <Words>1131</Words>
  <Application>Microsoft Office PowerPoint</Application>
  <PresentationFormat>Affichage à l'écran (4:3)</PresentationFormat>
  <Paragraphs>240</Paragraphs>
  <Slides>23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MS PGothic</vt:lpstr>
      <vt:lpstr>Arial</vt:lpstr>
      <vt:lpstr>Arial Black</vt:lpstr>
      <vt:lpstr>CG Times</vt:lpstr>
      <vt:lpstr>Times New Roman</vt:lpstr>
      <vt:lpstr>OGC_PowerPoint_Template</vt:lpstr>
      <vt:lpstr> Vocabularies in water -  freshwater quality measurements </vt:lpstr>
      <vt:lpstr>Water vocabularies RDA activity</vt:lpstr>
      <vt:lpstr>Water vocabularies RDA activity</vt:lpstr>
      <vt:lpstr>Water vocabularies RDA activity</vt:lpstr>
      <vt:lpstr>Water vocabularies RDA activity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Ongoing test in France</vt:lpstr>
      <vt:lpstr>Globally</vt:lpstr>
      <vt:lpstr>Links</vt:lpstr>
      <vt:lpstr>Thank you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Volunteered Geographic Information (VGI) Workshop</dc:title>
  <dc:subject>OGC TC/PC</dc:subject>
  <dc:creator>Scott Simmons</dc:creator>
  <cp:lastModifiedBy>Grellet Sylvain</cp:lastModifiedBy>
  <cp:revision>122</cp:revision>
  <cp:lastPrinted>2003-02-03T21:59:32Z</cp:lastPrinted>
  <dcterms:created xsi:type="dcterms:W3CDTF">2015-09-08T23:47:11Z</dcterms:created>
  <dcterms:modified xsi:type="dcterms:W3CDTF">2018-09-19T14:41:32Z</dcterms:modified>
</cp:coreProperties>
</file>